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9"/>
  </p:notesMasterIdLst>
  <p:sldIdLst>
    <p:sldId id="256" r:id="rId2"/>
    <p:sldId id="261" r:id="rId3"/>
    <p:sldId id="258" r:id="rId4"/>
    <p:sldId id="262" r:id="rId5"/>
    <p:sldId id="263" r:id="rId6"/>
    <p:sldId id="264" r:id="rId7"/>
    <p:sldId id="259" r:id="rId8"/>
  </p:sldIdLst>
  <p:sldSz cx="10691813" cy="7559675"/>
  <p:notesSz cx="6800850" cy="98075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4" userDrawn="1">
          <p15:clr>
            <a:srgbClr val="A4A3A4"/>
          </p15:clr>
        </p15:guide>
        <p15:guide id="2" pos="5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0D29"/>
    <a:srgbClr val="778FA5"/>
    <a:srgbClr val="C96419"/>
    <a:srgbClr val="002D4F"/>
    <a:srgbClr val="86AF38"/>
    <a:srgbClr val="003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32"/>
  </p:normalViewPr>
  <p:slideViewPr>
    <p:cSldViewPr snapToGrid="0" snapToObjects="1">
      <p:cViewPr varScale="1">
        <p:scale>
          <a:sx n="103" d="100"/>
          <a:sy n="103" d="100"/>
        </p:scale>
        <p:origin x="1338" y="72"/>
      </p:cViewPr>
      <p:guideLst>
        <p:guide orient="horz" pos="2404"/>
        <p:guide pos="5205"/>
      </p:guideLst>
    </p:cSldViewPr>
  </p:slideViewPr>
  <p:notesTextViewPr>
    <p:cViewPr>
      <p:scale>
        <a:sx n="85" d="100"/>
        <a:sy n="8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20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20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EE768-CD96-3A40-B108-02B3834D65CD}" type="datetimeFigureOut">
              <a:rPr lang="da-DK" smtClean="0"/>
              <a:t>07-10-2024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060450" y="1225550"/>
            <a:ext cx="4679950" cy="3309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085" y="4719895"/>
            <a:ext cx="5440680" cy="386173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15495"/>
            <a:ext cx="2947035" cy="492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2241" y="9315495"/>
            <a:ext cx="2947035" cy="492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0BAF1-BD40-8749-B9F7-AC39CFDCE2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846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0BAF1-BD40-8749-B9F7-AC39CFDCE2D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076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0BAF1-BD40-8749-B9F7-AC39CFDCE2D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712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857333" y="530362"/>
            <a:ext cx="8224231" cy="577457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984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886226" y="502910"/>
            <a:ext cx="8224231" cy="577457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 sz="1984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5664" y="1541236"/>
            <a:ext cx="6256575" cy="3164515"/>
          </a:xfrm>
        </p:spPr>
        <p:txBody>
          <a:bodyPr anchor="ctr">
            <a:normAutofit/>
          </a:bodyPr>
          <a:lstStyle>
            <a:lvl1pPr algn="ctr">
              <a:defRPr sz="5291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9229" y="5660967"/>
            <a:ext cx="3856107" cy="116618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527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6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6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9879" y="762967"/>
            <a:ext cx="1976872" cy="5853215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62" y="762967"/>
            <a:ext cx="7111169" cy="5853215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6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2" y="1884670"/>
            <a:ext cx="8037953" cy="3266458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392" y="5373816"/>
            <a:ext cx="8037953" cy="1160322"/>
          </a:xfrm>
        </p:spPr>
        <p:txBody>
          <a:bodyPr>
            <a:normAutofit/>
          </a:bodyPr>
          <a:lstStyle>
            <a:lvl1pPr marL="0" indent="0" algn="ctr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8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5126" y="2309901"/>
            <a:ext cx="4383956" cy="4379812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192" y="2309901"/>
            <a:ext cx="4448558" cy="4379812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3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122" y="773968"/>
            <a:ext cx="9056022" cy="1240848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2122" y="2014816"/>
            <a:ext cx="4357471" cy="89771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2122" y="2912526"/>
            <a:ext cx="4357471" cy="3750536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08190" y="2014816"/>
            <a:ext cx="4461091" cy="89771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08190" y="2912526"/>
            <a:ext cx="4461091" cy="3750536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3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105776" y="1245881"/>
            <a:ext cx="7876943" cy="5522506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984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753" y="2129908"/>
            <a:ext cx="6109608" cy="3407855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153506" y="1215881"/>
            <a:ext cx="7876943" cy="5522506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 sz="1984"/>
          </a:p>
        </p:txBody>
      </p:sp>
    </p:spTree>
    <p:extLst>
      <p:ext uri="{BB962C8B-B14F-4D97-AF65-F5344CB8AC3E}">
        <p14:creationId xmlns:p14="http://schemas.microsoft.com/office/powerpoint/2010/main" val="107771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609880"/>
            <a:ext cx="3448388" cy="1910011"/>
          </a:xfrm>
        </p:spPr>
        <p:txBody>
          <a:bodyPr anchor="b">
            <a:normAutofit/>
          </a:bodyPr>
          <a:lstStyle>
            <a:lvl1pPr>
              <a:defRPr sz="3968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265" y="1088454"/>
            <a:ext cx="5208878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610888"/>
            <a:ext cx="3448388" cy="3858585"/>
          </a:xfrm>
        </p:spPr>
        <p:txBody>
          <a:bodyPr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2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678933"/>
            <a:ext cx="3448388" cy="1840959"/>
          </a:xfrm>
        </p:spPr>
        <p:txBody>
          <a:bodyPr anchor="b">
            <a:normAutofit/>
          </a:bodyPr>
          <a:lstStyle>
            <a:lvl1pPr>
              <a:defRPr sz="3968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607795"/>
            <a:ext cx="3448388" cy="3861678"/>
          </a:xfrm>
        </p:spPr>
        <p:txBody>
          <a:bodyPr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5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27039" y="405644"/>
            <a:ext cx="10084612" cy="6838653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84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127" y="615322"/>
            <a:ext cx="9061623" cy="1558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29" y="2303064"/>
            <a:ext cx="9061622" cy="4219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0268" y="7006699"/>
            <a:ext cx="228444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1784" y="7006699"/>
            <a:ext cx="302032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 b="1" cap="all" spc="11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22106" y="7006699"/>
            <a:ext cx="45943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353661" y="429309"/>
            <a:ext cx="10084612" cy="6838653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84"/>
          </a:p>
        </p:txBody>
      </p:sp>
    </p:spTree>
    <p:extLst>
      <p:ext uri="{BB962C8B-B14F-4D97-AF65-F5344CB8AC3E}">
        <p14:creationId xmlns:p14="http://schemas.microsoft.com/office/powerpoint/2010/main" val="118436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007943" rtl="0" eaLnBrk="1" latinLnBrk="0" hangingPunct="1">
        <a:lnSpc>
          <a:spcPct val="100000"/>
        </a:lnSpc>
        <a:spcBef>
          <a:spcPct val="0"/>
        </a:spcBef>
        <a:buNone/>
        <a:defRPr sz="5291" b="1" kern="1200" spc="11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00000"/>
        </a:lnSpc>
        <a:spcBef>
          <a:spcPts val="1102"/>
        </a:spcBef>
        <a:buSzPct val="73000"/>
        <a:buFontTx/>
        <a:buNone/>
        <a:defRPr sz="3527" b="1" kern="1200" spc="55" baseline="0">
          <a:solidFill>
            <a:schemeClr val="tx1"/>
          </a:solidFill>
          <a:latin typeface="+mn-lt"/>
          <a:ea typeface="+mn-ea"/>
          <a:cs typeface="+mn-cs"/>
        </a:defRPr>
      </a:lvl1pPr>
      <a:lvl2pPr marL="251986" indent="-201589" algn="l" defTabSz="1007943" rtl="0" eaLnBrk="1" latinLnBrk="0" hangingPunct="1">
        <a:lnSpc>
          <a:spcPct val="100000"/>
        </a:lnSpc>
        <a:spcBef>
          <a:spcPts val="551"/>
        </a:spcBef>
        <a:buSzPct val="70000"/>
        <a:buFont typeface="Arial" panose="020B0604020202020204" pitchFamily="34" charset="0"/>
        <a:buChar char="•"/>
        <a:defRPr sz="3086" b="1" kern="1200" spc="55" baseline="0">
          <a:solidFill>
            <a:schemeClr val="tx1"/>
          </a:solidFill>
          <a:latin typeface="+mn-lt"/>
          <a:ea typeface="+mn-ea"/>
          <a:cs typeface="+mn-cs"/>
        </a:defRPr>
      </a:lvl2pPr>
      <a:lvl3pPr marL="302383" indent="0" algn="l" defTabSz="1007943" rtl="0" eaLnBrk="1" latinLnBrk="0" hangingPunct="1">
        <a:lnSpc>
          <a:spcPct val="100000"/>
        </a:lnSpc>
        <a:spcBef>
          <a:spcPts val="551"/>
        </a:spcBef>
        <a:buSzPct val="73000"/>
        <a:buFontTx/>
        <a:buNone/>
        <a:defRPr sz="2646" b="1" kern="1200" spc="55" baseline="0">
          <a:solidFill>
            <a:schemeClr val="tx1"/>
          </a:solidFill>
          <a:latin typeface="+mn-lt"/>
          <a:ea typeface="+mn-ea"/>
          <a:cs typeface="+mn-cs"/>
        </a:defRPr>
      </a:lvl3pPr>
      <a:lvl4pPr marL="604766" indent="-201589" algn="l" defTabSz="1007943" rtl="0" eaLnBrk="1" latinLnBrk="0" hangingPunct="1">
        <a:lnSpc>
          <a:spcPct val="100000"/>
        </a:lnSpc>
        <a:spcBef>
          <a:spcPts val="551"/>
        </a:spcBef>
        <a:buSzPct val="73000"/>
        <a:buFont typeface="Arial" panose="020B0604020202020204" pitchFamily="34" charset="0"/>
        <a:buChar char="•"/>
        <a:defRPr sz="2205" b="1" kern="1200" spc="55" baseline="0">
          <a:solidFill>
            <a:schemeClr val="tx1"/>
          </a:solidFill>
          <a:latin typeface="+mn-lt"/>
          <a:ea typeface="+mn-ea"/>
          <a:cs typeface="+mn-cs"/>
        </a:defRPr>
      </a:lvl4pPr>
      <a:lvl5pPr marL="604766" indent="0" algn="l" defTabSz="1007943" rtl="0" eaLnBrk="1" latinLnBrk="0" hangingPunct="1">
        <a:lnSpc>
          <a:spcPct val="100000"/>
        </a:lnSpc>
        <a:spcBef>
          <a:spcPts val="551"/>
        </a:spcBef>
        <a:buSzPct val="73000"/>
        <a:buFontTx/>
        <a:buNone/>
        <a:defRPr sz="2205" b="1" kern="1200" spc="55" baseline="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B4FB2D30-8E3B-4FA2-8EAA-BD41E9054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452"/>
            <a:ext cx="10691813" cy="6366874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A6382AF9-09E1-F5E7-EF66-81B640F2B944}"/>
              </a:ext>
            </a:extLst>
          </p:cNvPr>
          <p:cNvSpPr/>
          <p:nvPr/>
        </p:nvSpPr>
        <p:spPr>
          <a:xfrm>
            <a:off x="6405328" y="1"/>
            <a:ext cx="3762693" cy="526648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978C360C-711F-7B85-BCB5-C50A530C359A}"/>
              </a:ext>
            </a:extLst>
          </p:cNvPr>
          <p:cNvSpPr/>
          <p:nvPr/>
        </p:nvSpPr>
        <p:spPr>
          <a:xfrm>
            <a:off x="0" y="6326421"/>
            <a:ext cx="10691814" cy="1231106"/>
          </a:xfrm>
          <a:prstGeom prst="rect">
            <a:avLst/>
          </a:prstGeom>
          <a:solidFill>
            <a:srgbClr val="9F0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EB512EE6-3718-FBF9-DD7B-DBA0B5E43F66}"/>
              </a:ext>
            </a:extLst>
          </p:cNvPr>
          <p:cNvSpPr txBox="1"/>
          <p:nvPr/>
        </p:nvSpPr>
        <p:spPr>
          <a:xfrm>
            <a:off x="6573519" y="363336"/>
            <a:ext cx="3426309" cy="2813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882650" algn="l"/>
              </a:tabLst>
            </a:pPr>
            <a:r>
              <a:rPr lang="da-DK" b="1" dirty="0">
                <a:effectLst/>
                <a:latin typeface="Segoe UI" panose="020B0502040204020203" pitchFamily="34" charset="0"/>
              </a:rPr>
              <a:t>Dagsorden:</a:t>
            </a:r>
            <a:endParaRPr lang="da-DK" dirty="0">
              <a:effectLst/>
              <a:latin typeface="Segoe UI" panose="020B0502040204020203" pitchFamily="34" charset="0"/>
            </a:endParaRPr>
          </a:p>
          <a:p>
            <a:pPr>
              <a:lnSpc>
                <a:spcPct val="150000"/>
              </a:lnSpc>
              <a:tabLst>
                <a:tab pos="882650" algn="l"/>
              </a:tabLst>
            </a:pPr>
            <a:r>
              <a:rPr lang="da-DK" sz="17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Kl. </a:t>
            </a:r>
            <a:r>
              <a:rPr lang="da-DK" sz="1700" dirty="0">
                <a:latin typeface="Segoe UI" panose="020B0502040204020203" pitchFamily="34" charset="0"/>
                <a:cs typeface="Segoe UI" panose="020B0502040204020203" pitchFamily="34" charset="0"/>
              </a:rPr>
              <a:t>19</a:t>
            </a:r>
            <a:r>
              <a:rPr lang="da-DK" sz="17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.00</a:t>
            </a:r>
            <a:r>
              <a:rPr lang="da-DK" sz="17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da-DK" sz="17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Velkomst og information</a:t>
            </a:r>
          </a:p>
          <a:p>
            <a:pPr>
              <a:lnSpc>
                <a:spcPct val="150000"/>
              </a:lnSpc>
              <a:tabLst>
                <a:tab pos="882650" algn="l"/>
              </a:tabLst>
            </a:pPr>
            <a:r>
              <a:rPr lang="da-DK" sz="17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Kl. </a:t>
            </a:r>
            <a:r>
              <a:rPr lang="da-DK" sz="1700" dirty="0">
                <a:latin typeface="Segoe UI" panose="020B0502040204020203" pitchFamily="34" charset="0"/>
                <a:cs typeface="Segoe UI" panose="020B0502040204020203" pitchFamily="34" charset="0"/>
              </a:rPr>
              <a:t>19.10</a:t>
            </a:r>
            <a:r>
              <a:rPr lang="da-DK" sz="17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da-DK" sz="1700" dirty="0">
                <a:latin typeface="Segoe UI" panose="020B0502040204020203" pitchFamily="34" charset="0"/>
                <a:cs typeface="Segoe UI" panose="020B0502040204020203" pitchFamily="34" charset="0"/>
              </a:rPr>
              <a:t>Opgave og proces</a:t>
            </a:r>
            <a:endParaRPr lang="da-DK" sz="17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tabLst>
                <a:tab pos="882650" algn="l"/>
              </a:tabLst>
            </a:pPr>
            <a:r>
              <a:rPr lang="da-DK" sz="17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Kl. </a:t>
            </a:r>
            <a:r>
              <a:rPr lang="da-DK" sz="1700" dirty="0">
                <a:latin typeface="Segoe UI" panose="020B0502040204020203" pitchFamily="34" charset="0"/>
                <a:cs typeface="Segoe UI" panose="020B0502040204020203" pitchFamily="34" charset="0"/>
              </a:rPr>
              <a:t>19</a:t>
            </a:r>
            <a:r>
              <a:rPr lang="da-DK" sz="17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.20	</a:t>
            </a:r>
            <a:r>
              <a:rPr lang="da-DK" sz="1700" dirty="0">
                <a:latin typeface="Segoe UI" panose="020B0502040204020203" pitchFamily="34" charset="0"/>
                <a:cs typeface="Segoe UI" panose="020B0502040204020203" pitchFamily="34" charset="0"/>
              </a:rPr>
              <a:t>Workshop</a:t>
            </a:r>
            <a:endParaRPr lang="da-DK" sz="17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tabLst>
                <a:tab pos="882650" algn="l"/>
              </a:tabLst>
            </a:pPr>
            <a:r>
              <a:rPr lang="da-DK" sz="17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Kl. </a:t>
            </a:r>
            <a:r>
              <a:rPr lang="da-DK" sz="1700" dirty="0"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r>
              <a:rPr lang="da-DK" sz="17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.20	</a:t>
            </a:r>
            <a:r>
              <a:rPr lang="da-DK" sz="1700" dirty="0">
                <a:latin typeface="Segoe UI" panose="020B0502040204020203" pitchFamily="34" charset="0"/>
                <a:cs typeface="Segoe UI" panose="020B0502040204020203" pitchFamily="34" charset="0"/>
              </a:rPr>
              <a:t>Inspiration</a:t>
            </a:r>
            <a:endParaRPr lang="da-DK" sz="170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tabLst>
                <a:tab pos="882650" algn="l"/>
              </a:tabLst>
            </a:pPr>
            <a:r>
              <a:rPr lang="da-DK" sz="17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Kl. </a:t>
            </a:r>
            <a:r>
              <a:rPr lang="da-DK" sz="1700" dirty="0"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r>
              <a:rPr lang="da-DK" sz="17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.25 Evt. 	</a:t>
            </a:r>
          </a:p>
          <a:p>
            <a:pPr>
              <a:lnSpc>
                <a:spcPct val="150000"/>
              </a:lnSpc>
              <a:tabLst>
                <a:tab pos="882650" algn="l"/>
              </a:tabLst>
            </a:pPr>
            <a:r>
              <a:rPr lang="da-DK" sz="17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Kl. </a:t>
            </a:r>
            <a:r>
              <a:rPr lang="da-DK" sz="1700" dirty="0"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r>
              <a:rPr lang="da-DK" sz="170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.30 Tak for i aften	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CE54006-9B49-7FEC-CEDB-B6CE61FE8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233" y="6615425"/>
            <a:ext cx="1433346" cy="653097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356576F5-B163-DD23-A128-E6B46B4EA9F4}"/>
              </a:ext>
            </a:extLst>
          </p:cNvPr>
          <p:cNvSpPr/>
          <p:nvPr/>
        </p:nvSpPr>
        <p:spPr>
          <a:xfrm>
            <a:off x="523792" y="2800681"/>
            <a:ext cx="3340153" cy="3340153"/>
          </a:xfrm>
          <a:prstGeom prst="ellipse">
            <a:avLst/>
          </a:prstGeom>
          <a:solidFill>
            <a:srgbClr val="9F0D2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94AB1D88-FE2F-32B2-0102-673F99CFE4A8}"/>
              </a:ext>
            </a:extLst>
          </p:cNvPr>
          <p:cNvSpPr txBox="1"/>
          <p:nvPr/>
        </p:nvSpPr>
        <p:spPr>
          <a:xfrm>
            <a:off x="523790" y="3783818"/>
            <a:ext cx="33401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i="1" dirty="0">
                <a:solidFill>
                  <a:schemeClr val="bg1"/>
                </a:solidFill>
                <a:effectLst/>
                <a:latin typeface="Palatino" pitchFamily="2" charset="77"/>
              </a:rPr>
              <a:t>Ung </a:t>
            </a:r>
            <a:r>
              <a:rPr lang="da-DK" sz="3600" i="1" dirty="0">
                <a:solidFill>
                  <a:schemeClr val="bg1"/>
                </a:solidFill>
                <a:latin typeface="Palatino" pitchFamily="2" charset="77"/>
              </a:rPr>
              <a:t>í</a:t>
            </a:r>
          </a:p>
          <a:p>
            <a:pPr algn="ctr"/>
            <a:r>
              <a:rPr lang="da-DK" sz="3600" i="1" dirty="0">
                <a:solidFill>
                  <a:schemeClr val="bg1"/>
                </a:solidFill>
                <a:effectLst/>
                <a:latin typeface="Palatino" pitchFamily="2" charset="77"/>
              </a:rPr>
              <a:t>Skærbæk</a:t>
            </a:r>
          </a:p>
        </p:txBody>
      </p:sp>
    </p:spTree>
    <p:extLst>
      <p:ext uri="{BB962C8B-B14F-4D97-AF65-F5344CB8AC3E}">
        <p14:creationId xmlns:p14="http://schemas.microsoft.com/office/powerpoint/2010/main" val="322194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46504843-C124-4906-B8E9-47E320DE1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1813" cy="7559673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2806B581-AB03-C857-1DA7-DFEC4F2F0E0D}"/>
              </a:ext>
            </a:extLst>
          </p:cNvPr>
          <p:cNvSpPr/>
          <p:nvPr/>
        </p:nvSpPr>
        <p:spPr>
          <a:xfrm>
            <a:off x="-5" y="2"/>
            <a:ext cx="10691813" cy="7559673"/>
          </a:xfrm>
          <a:prstGeom prst="rect">
            <a:avLst/>
          </a:prstGeom>
          <a:solidFill>
            <a:srgbClr val="9F0D2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6EC1BC8-5D05-54E1-83A0-78D019C04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516" y="6989100"/>
            <a:ext cx="1223486" cy="449552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6AC0813-BEED-3C64-7D28-6DC8CCCF90E7}"/>
              </a:ext>
            </a:extLst>
          </p:cNvPr>
          <p:cNvSpPr txBox="1"/>
          <p:nvPr/>
        </p:nvSpPr>
        <p:spPr>
          <a:xfrm>
            <a:off x="-2" y="4029719"/>
            <a:ext cx="10691812" cy="1390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tabLst>
                <a:tab pos="882650" algn="l"/>
              </a:tabLst>
            </a:pPr>
            <a:r>
              <a:rPr lang="da-DK" sz="4800" b="1" dirty="0">
                <a:solidFill>
                  <a:schemeClr val="bg1"/>
                </a:solidFill>
                <a:latin typeface="Segoe UI" panose="020B0502040204020203" pitchFamily="34" charset="0"/>
              </a:rPr>
              <a:t>NYT</a:t>
            </a:r>
          </a:p>
          <a:p>
            <a:pPr algn="ctr">
              <a:spcAft>
                <a:spcPts val="1000"/>
              </a:spcAft>
              <a:tabLst>
                <a:tab pos="882650" algn="l"/>
              </a:tabLst>
            </a:pPr>
            <a:r>
              <a:rPr lang="da-DK" sz="2800" i="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Bykontor og hjemmeside</a:t>
            </a:r>
          </a:p>
        </p:txBody>
      </p:sp>
    </p:spTree>
    <p:extLst>
      <p:ext uri="{BB962C8B-B14F-4D97-AF65-F5344CB8AC3E}">
        <p14:creationId xmlns:p14="http://schemas.microsoft.com/office/powerpoint/2010/main" val="2557029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52291B-59D5-9971-406E-8039AF7CC399}"/>
              </a:ext>
            </a:extLst>
          </p:cNvPr>
          <p:cNvSpPr/>
          <p:nvPr/>
        </p:nvSpPr>
        <p:spPr>
          <a:xfrm>
            <a:off x="5345906" y="-1"/>
            <a:ext cx="5345907" cy="7559675"/>
          </a:xfrm>
          <a:prstGeom prst="rect">
            <a:avLst/>
          </a:prstGeom>
          <a:solidFill>
            <a:srgbClr val="9F0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513FBD7-6D66-9784-6FE0-83F22165F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516" y="7002547"/>
            <a:ext cx="1223486" cy="449552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71684E1-0625-24A5-9A0C-D3948E59D6E1}"/>
              </a:ext>
            </a:extLst>
          </p:cNvPr>
          <p:cNvSpPr txBox="1"/>
          <p:nvPr/>
        </p:nvSpPr>
        <p:spPr>
          <a:xfrm>
            <a:off x="363071" y="3657602"/>
            <a:ext cx="47064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4800" b="1" dirty="0">
                <a:solidFill>
                  <a:srgbClr val="00004C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Hvad skal vi besvare?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8A83634-9C52-DB84-3311-9A17EC4013D4}"/>
              </a:ext>
            </a:extLst>
          </p:cNvPr>
          <p:cNvSpPr txBox="1"/>
          <p:nvPr/>
        </p:nvSpPr>
        <p:spPr>
          <a:xfrm>
            <a:off x="5759053" y="963680"/>
            <a:ext cx="45196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Hvordan skaber vi historien om den gode barndom og ungdom i Skærbæk? </a:t>
            </a:r>
            <a:br>
              <a:rPr lang="da-DK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endParaRPr lang="da-DK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Hvilke rekreative muligheder og aktiviteter kan man samles om som ung?</a:t>
            </a:r>
            <a:br>
              <a:rPr lang="da-DK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endParaRPr lang="da-DK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Hvordan skaber vi rammer for faglige og sociale fællesskaber for børn og unge i Skærbæk?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Hvordan fastholder vi de unge, der går på ungdomsuddannelse udenbys, i at bruge byen?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Hvordan får vi de unge ”hjem igen” efter at have studeret i andre større byer?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Inddragelse af unge</a:t>
            </a:r>
            <a:endParaRPr lang="da-DK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93829857-EEC5-089D-DFB9-138B91766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68"/>
          <a:stretch/>
        </p:blipFill>
        <p:spPr>
          <a:xfrm>
            <a:off x="-1" y="262910"/>
            <a:ext cx="5626360" cy="316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8BBDEE9-1BCF-CDEE-9D37-FB38B01DEF2D}"/>
              </a:ext>
            </a:extLst>
          </p:cNvPr>
          <p:cNvSpPr/>
          <p:nvPr/>
        </p:nvSpPr>
        <p:spPr>
          <a:xfrm>
            <a:off x="709656" y="0"/>
            <a:ext cx="3376613" cy="7559674"/>
          </a:xfrm>
          <a:prstGeom prst="rect">
            <a:avLst/>
          </a:prstGeom>
          <a:solidFill>
            <a:srgbClr val="9F0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078B9785-7711-857E-2A5E-EB9BD83FF651}"/>
              </a:ext>
            </a:extLst>
          </p:cNvPr>
          <p:cNvSpPr txBox="1"/>
          <p:nvPr/>
        </p:nvSpPr>
        <p:spPr>
          <a:xfrm>
            <a:off x="709656" y="3779837"/>
            <a:ext cx="3376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Hvornår skal vi mødes igen?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5508D48-9737-DF9E-FC80-E7E721EBDC53}"/>
              </a:ext>
            </a:extLst>
          </p:cNvPr>
          <p:cNvSpPr txBox="1"/>
          <p:nvPr/>
        </p:nvSpPr>
        <p:spPr>
          <a:xfrm>
            <a:off x="4271059" y="3779837"/>
            <a:ext cx="48729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04/11, klokken xx.xx </a:t>
            </a:r>
          </a:p>
          <a:p>
            <a:pPr marL="800100" lvl="1" indent="-342900">
              <a:buFont typeface="+mj-lt"/>
              <a:buAutoNum type="arabicPeriod"/>
            </a:pPr>
            <a:r>
              <a:rPr lang="da-DK" sz="1600" dirty="0">
                <a:latin typeface="Segoe UI" panose="020B0502040204020203" pitchFamily="34" charset="0"/>
                <a:cs typeface="Segoe UI" panose="020B0502040204020203" pitchFamily="34" charset="0"/>
              </a:rPr>
              <a:t>Vi arbejder videre med ideerne og områderne</a:t>
            </a:r>
          </a:p>
          <a:p>
            <a:pPr marL="342900" indent="-342900">
              <a:buFont typeface="+mj-lt"/>
              <a:buAutoNum type="arabicPeriod"/>
            </a:pPr>
            <a:endParaRPr lang="da-DK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25/11, klokken xx.xx </a:t>
            </a:r>
          </a:p>
          <a:p>
            <a:pPr marL="800100" lvl="1" indent="-342900">
              <a:buFont typeface="+mj-lt"/>
              <a:buAutoNum type="arabicPeriod"/>
            </a:pPr>
            <a:r>
              <a:rPr lang="da-DK" sz="1600" dirty="0">
                <a:latin typeface="Segoe UI" panose="020B0502040204020203" pitchFamily="34" charset="0"/>
                <a:cs typeface="Segoe UI" panose="020B0502040204020203" pitchFamily="34" charset="0"/>
              </a:rPr>
              <a:t>Vi begynder at konkretisere mere</a:t>
            </a:r>
          </a:p>
          <a:p>
            <a:pPr marL="342900" indent="-342900">
              <a:buFont typeface="+mj-lt"/>
              <a:buAutoNum type="arabicPeriod"/>
            </a:pPr>
            <a:endParaRPr lang="da-DK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600" dirty="0">
                <a:latin typeface="Segoe UI" panose="020B0502040204020203" pitchFamily="34" charset="0"/>
                <a:cs typeface="Segoe UI" panose="020B0502040204020203" pitchFamily="34" charset="0"/>
              </a:rPr>
              <a:t>Bymøder, fra </a:t>
            </a:r>
            <a:r>
              <a:rPr lang="da-DK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16:00-17:30</a:t>
            </a:r>
          </a:p>
          <a:p>
            <a:pPr marL="800100" lvl="1" indent="-342900">
              <a:buFont typeface="+mj-lt"/>
              <a:buAutoNum type="arabicPeriod"/>
            </a:pPr>
            <a:r>
              <a:rPr lang="da-DK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12/11  </a:t>
            </a:r>
          </a:p>
          <a:p>
            <a:pPr marL="800100" lvl="1" indent="-342900">
              <a:buFont typeface="+mj-lt"/>
              <a:buAutoNum type="arabicPeriod"/>
            </a:pPr>
            <a:r>
              <a:rPr lang="da-DK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11/12</a:t>
            </a:r>
          </a:p>
          <a:p>
            <a:pPr marL="800100" lvl="1" indent="-342900">
              <a:buFont typeface="+mj-lt"/>
              <a:buAutoNum type="arabicPeriod"/>
            </a:pPr>
            <a:r>
              <a:rPr lang="da-DK" sz="1600" dirty="0">
                <a:latin typeface="Segoe UI" panose="020B0502040204020203" pitchFamily="34" charset="0"/>
                <a:cs typeface="Segoe UI" panose="020B0502040204020203" pitchFamily="34" charset="0"/>
              </a:rPr>
              <a:t>Er der allerede nu nogen der ved de kan og vil?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1E38AEC-C8EC-838E-31FF-C13981BD9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502" y="7025549"/>
            <a:ext cx="1147513" cy="395348"/>
          </a:xfrm>
          <a:prstGeom prst="rect">
            <a:avLst/>
          </a:prstGeom>
        </p:spPr>
      </p:pic>
      <p:pic>
        <p:nvPicPr>
          <p:cNvPr id="6" name="Billede 5" descr="Et billede, der indeholder himmel, udendørs, stående, solnedgang&#10;&#10;Automatisk genereret beskrivelse">
            <a:extLst>
              <a:ext uri="{FF2B5EF4-FFF2-40B4-BE49-F238E27FC236}">
                <a16:creationId xmlns:a16="http://schemas.microsoft.com/office/drawing/2014/main" id="{7497CCC8-2DAD-F390-E8D0-8E9C37186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78931"/>
            <a:ext cx="10691814" cy="337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10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B499603-BE6E-7079-CD22-15BF504A8845}"/>
              </a:ext>
            </a:extLst>
          </p:cNvPr>
          <p:cNvSpPr/>
          <p:nvPr/>
        </p:nvSpPr>
        <p:spPr>
          <a:xfrm>
            <a:off x="7315200" y="-1"/>
            <a:ext cx="3376613" cy="7559675"/>
          </a:xfrm>
          <a:prstGeom prst="rect">
            <a:avLst/>
          </a:prstGeom>
          <a:solidFill>
            <a:srgbClr val="9F0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13627E5B-5FFE-C726-DC9C-3B3E8F7BB15A}"/>
              </a:ext>
            </a:extLst>
          </p:cNvPr>
          <p:cNvSpPr txBox="1"/>
          <p:nvPr/>
        </p:nvSpPr>
        <p:spPr>
          <a:xfrm>
            <a:off x="363071" y="329017"/>
            <a:ext cx="5351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4800" b="1" dirty="0">
                <a:solidFill>
                  <a:srgbClr val="00004C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Workshop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569AF0F-44CB-3AF9-324C-BAE0010A28E5}"/>
              </a:ext>
            </a:extLst>
          </p:cNvPr>
          <p:cNvSpPr txBox="1"/>
          <p:nvPr/>
        </p:nvSpPr>
        <p:spPr>
          <a:xfrm>
            <a:off x="376517" y="2017060"/>
            <a:ext cx="644114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Segoe UI" panose="020B0502040204020203" pitchFamily="34" charset="0"/>
                <a:cs typeface="Segoe UI" panose="020B0502040204020203" pitchFamily="34" charset="0"/>
              </a:rPr>
              <a:t>Vi deler os i 2 grupper.</a:t>
            </a:r>
          </a:p>
          <a:p>
            <a:endParaRPr lang="da-DK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a-DK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da-DK" u="sng" dirty="0">
                <a:latin typeface="Segoe UI" panose="020B0502040204020203" pitchFamily="34" charset="0"/>
                <a:cs typeface="Segoe UI" panose="020B0502040204020203" pitchFamily="34" charset="0"/>
              </a:rPr>
              <a:t>Gruppe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Segoe UI" panose="020B0502040204020203" pitchFamily="34" charset="0"/>
                <a:cs typeface="Segoe UI" panose="020B0502040204020203" pitchFamily="34" charset="0"/>
              </a:rPr>
              <a:t>Hvad skal et byrum for unge indeholde?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>
                <a:latin typeface="Segoe UI" panose="020B0502040204020203" pitchFamily="34" charset="0"/>
                <a:cs typeface="Segoe UI" panose="020B0502040204020203" pitchFamily="34" charset="0"/>
              </a:rPr>
              <a:t>Hvem er målgruppen?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>
                <a:latin typeface="Segoe UI" panose="020B0502040204020203" pitchFamily="34" charset="0"/>
                <a:cs typeface="Segoe UI" panose="020B0502040204020203" pitchFamily="34" charset="0"/>
              </a:rPr>
              <a:t>Hvilke faciliteter skal der være?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>
                <a:latin typeface="Segoe UI" panose="020B0502040204020203" pitchFamily="34" charset="0"/>
                <a:cs typeface="Segoe UI" panose="020B0502040204020203" pitchFamily="34" charset="0"/>
              </a:rPr>
              <a:t>Kan andre være interesserede i udvikling af dette? </a:t>
            </a:r>
            <a:endParaRPr lang="da-DK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a-DK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a-DK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da-DK" u="sng" dirty="0">
                <a:latin typeface="Segoe UI" panose="020B0502040204020203" pitchFamily="34" charset="0"/>
                <a:cs typeface="Segoe UI" panose="020B0502040204020203" pitchFamily="34" charset="0"/>
              </a:rPr>
              <a:t>Gruppe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Segoe UI" panose="020B0502040204020203" pitchFamily="34" charset="0"/>
                <a:cs typeface="Segoe UI" panose="020B0502040204020203" pitchFamily="34" charset="0"/>
              </a:rPr>
              <a:t>Hvor kan man mødes på tværs af generationer og hvordan?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>
                <a:latin typeface="Segoe UI" panose="020B0502040204020203" pitchFamily="34" charset="0"/>
                <a:cs typeface="Segoe UI" panose="020B0502040204020203" pitchFamily="34" charset="0"/>
              </a:rPr>
              <a:t>Hvorfor er det vigtigt at mødes på tværs af generationer?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>
                <a:latin typeface="Segoe UI" panose="020B0502040204020203" pitchFamily="34" charset="0"/>
                <a:cs typeface="Segoe UI" panose="020B0502040204020203" pitchFamily="34" charset="0"/>
              </a:rPr>
              <a:t>Hvad kan vi få ud af det?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>
                <a:latin typeface="Segoe UI" panose="020B0502040204020203" pitchFamily="34" charset="0"/>
                <a:cs typeface="Segoe UI" panose="020B0502040204020203" pitchFamily="34" charset="0"/>
              </a:rPr>
              <a:t>Kan vi inddrage andre aktører/interessenter for at få mere viden?</a:t>
            </a:r>
          </a:p>
          <a:p>
            <a:pPr lvl="1"/>
            <a:endParaRPr lang="da-DK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da-DK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a-DK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a-DK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a-DK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95F7528-36C0-BFD2-AAE4-27500DE9E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516" y="6989100"/>
            <a:ext cx="1223486" cy="4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23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B499603-BE6E-7079-CD22-15BF504A8845}"/>
              </a:ext>
            </a:extLst>
          </p:cNvPr>
          <p:cNvSpPr/>
          <p:nvPr/>
        </p:nvSpPr>
        <p:spPr>
          <a:xfrm>
            <a:off x="7315200" y="-1"/>
            <a:ext cx="3376613" cy="7559675"/>
          </a:xfrm>
          <a:prstGeom prst="rect">
            <a:avLst/>
          </a:prstGeom>
          <a:solidFill>
            <a:srgbClr val="9F0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13627E5B-5FFE-C726-DC9C-3B3E8F7BB15A}"/>
              </a:ext>
            </a:extLst>
          </p:cNvPr>
          <p:cNvSpPr txBox="1"/>
          <p:nvPr/>
        </p:nvSpPr>
        <p:spPr>
          <a:xfrm>
            <a:off x="363071" y="329017"/>
            <a:ext cx="53519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4800" b="1" dirty="0">
                <a:solidFill>
                  <a:srgbClr val="00004C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Har vi brug for inspiration?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569AF0F-44CB-3AF9-324C-BAE0010A28E5}"/>
              </a:ext>
            </a:extLst>
          </p:cNvPr>
          <p:cNvSpPr txBox="1"/>
          <p:nvPr/>
        </p:nvSpPr>
        <p:spPr>
          <a:xfrm>
            <a:off x="376517" y="2334301"/>
            <a:ext cx="6441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Segoe UI" panose="020B0502040204020203" pitchFamily="34" charset="0"/>
                <a:cs typeface="Segoe UI" panose="020B0502040204020203" pitchFamily="34" charset="0"/>
              </a:rPr>
              <a:t>Andre byer der har lavet nogle fede unge-miljøer?</a:t>
            </a:r>
            <a:br>
              <a:rPr lang="da-DK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da-DK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Segoe UI" panose="020B0502040204020203" pitchFamily="34" charset="0"/>
                <a:cs typeface="Segoe UI" panose="020B0502040204020203" pitchFamily="34" charset="0"/>
              </a:rPr>
              <a:t>Andre grupper der har haft samme proces?</a:t>
            </a:r>
            <a:br>
              <a:rPr lang="da-DK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da-DK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Segoe UI" panose="020B0502040204020203" pitchFamily="34" charset="0"/>
                <a:cs typeface="Segoe UI" panose="020B0502040204020203" pitchFamily="34" charset="0"/>
              </a:rPr>
              <a:t>Eller noget helt andet?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95F7528-36C0-BFD2-AAE4-27500DE9E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516" y="6989100"/>
            <a:ext cx="1223486" cy="4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4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45575DC-98EE-5FE4-0164-8909CA673CAC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C9641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391076FE-0B39-5AB1-974F-BA345E241362}"/>
              </a:ext>
            </a:extLst>
          </p:cNvPr>
          <p:cNvSpPr txBox="1"/>
          <p:nvPr/>
        </p:nvSpPr>
        <p:spPr>
          <a:xfrm>
            <a:off x="779929" y="874061"/>
            <a:ext cx="60377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48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Evt.</a:t>
            </a:r>
            <a:endParaRPr lang="da-DK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C5FA1CF-A425-63E1-ADC7-FAB8CA582531}"/>
              </a:ext>
            </a:extLst>
          </p:cNvPr>
          <p:cNvSpPr/>
          <p:nvPr/>
        </p:nvSpPr>
        <p:spPr>
          <a:xfrm>
            <a:off x="5238329" y="2194296"/>
            <a:ext cx="4491318" cy="4491318"/>
          </a:xfrm>
          <a:prstGeom prst="ellipse">
            <a:avLst/>
          </a:prstGeom>
          <a:solidFill>
            <a:srgbClr val="9F0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08C9632-4EB1-A8A3-A757-B9B858510D5C}"/>
              </a:ext>
            </a:extLst>
          </p:cNvPr>
          <p:cNvSpPr txBox="1"/>
          <p:nvPr/>
        </p:nvSpPr>
        <p:spPr>
          <a:xfrm>
            <a:off x="5238329" y="3833965"/>
            <a:ext cx="44913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4200" i="1" dirty="0">
                <a:solidFill>
                  <a:schemeClr val="bg1"/>
                </a:solidFill>
                <a:effectLst/>
                <a:latin typeface="Palatino" pitchFamily="2" charset="77"/>
              </a:rPr>
              <a:t>Tak for i aften.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F8B2C18-E6EE-BB4A-2785-33404D9EC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587" y="3082878"/>
            <a:ext cx="828338" cy="681078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DAFED3F-2FC2-6E76-C9AF-19EB9C4B0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762" y="7008297"/>
            <a:ext cx="1147513" cy="3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96594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AnalogousFromLightSeedLeftStep">
      <a:dk1>
        <a:srgbClr val="000000"/>
      </a:dk1>
      <a:lt1>
        <a:srgbClr val="FFFFFF"/>
      </a:lt1>
      <a:dk2>
        <a:srgbClr val="1C2F31"/>
      </a:dk2>
      <a:lt2>
        <a:srgbClr val="F1F0F3"/>
      </a:lt2>
      <a:accent1>
        <a:srgbClr val="9BA74D"/>
      </a:accent1>
      <a:accent2>
        <a:srgbClr val="C59930"/>
      </a:accent2>
      <a:accent3>
        <a:srgbClr val="EC865B"/>
      </a:accent3>
      <a:accent4>
        <a:srgbClr val="EB4E61"/>
      </a:accent4>
      <a:accent5>
        <a:srgbClr val="EE6EB3"/>
      </a:accent5>
      <a:accent6>
        <a:srgbClr val="EB4EE4"/>
      </a:accent6>
      <a:hlink>
        <a:srgbClr val="746CAF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aster_R├ÿD VERSION.pptx" id="{A98A45F1-5E26-4474-9203-F918A983F3E7}" vid="{29410516-F222-4FDC-9031-56F0EBAC861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Master_RØD VERSION</Template>
  <TotalTime>230</TotalTime>
  <Words>302</Words>
  <Application>Microsoft Office PowerPoint</Application>
  <PresentationFormat>Brugerdefineret</PresentationFormat>
  <Paragraphs>60</Paragraphs>
  <Slides>7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4" baseType="lpstr">
      <vt:lpstr>Arial</vt:lpstr>
      <vt:lpstr>Calibri</vt:lpstr>
      <vt:lpstr>Palatino</vt:lpstr>
      <vt:lpstr>Segoe UI</vt:lpstr>
      <vt:lpstr>The Hand</vt:lpstr>
      <vt:lpstr>The Serif Hand</vt:lpstr>
      <vt:lpstr>ChitchatVTI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Tønder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Louise Duus Bergmann</dc:creator>
  <cp:lastModifiedBy>Johanne Marcussen Grøn</cp:lastModifiedBy>
  <cp:revision>12</cp:revision>
  <cp:lastPrinted>2024-10-07T12:43:09Z</cp:lastPrinted>
  <dcterms:created xsi:type="dcterms:W3CDTF">2023-06-29T05:34:01Z</dcterms:created>
  <dcterms:modified xsi:type="dcterms:W3CDTF">2024-10-07T13:58:56Z</dcterms:modified>
</cp:coreProperties>
</file>